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110" d="100"/>
          <a:sy n="110" d="100"/>
        </p:scale>
        <p:origin x="-216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5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25EDF-EE3A-4413-8E8E-F40C78734E09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AF3B2-2EEA-40EB-B2F9-757FD760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439DC-1167-474F-ABD0-28DE91A1A8CD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101" name="Slide Number Placeholder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0540D1-68FE-4E31-AC38-14FF4CC33A64}" type="slidenum">
              <a:rPr lang="en-MY" altLang="ar-IQ" sz="1200">
                <a:solidFill>
                  <a:srgbClr val="898989"/>
                </a:solidFill>
              </a:rPr>
              <a:pPr algn="r" eaLnBrk="1" hangingPunct="1"/>
              <a:t>1</a:t>
            </a:fld>
            <a:endParaRPr lang="en-MY" altLang="ar-IQ" sz="1200">
              <a:solidFill>
                <a:srgbClr val="898989"/>
              </a:solidFill>
            </a:endParaRPr>
          </a:p>
        </p:txBody>
      </p:sp>
      <p:pic>
        <p:nvPicPr>
          <p:cNvPr id="4103" name="Picture 6" descr="C:\Users\Javad\Desktop\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47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80963" y="1520825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Diyala University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7313613" y="1227138"/>
            <a:ext cx="151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Collage of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Computer 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altLang="ar-IQ" sz="1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ar-IQ" sz="10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814388" y="3429000"/>
            <a:ext cx="7621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IQ" sz="3600" dirty="0" smtClean="0"/>
              <a:t>Transistor in </a:t>
            </a:r>
            <a:r>
              <a:rPr lang="en-US" altLang="ar-IQ" sz="3600" dirty="0" smtClean="0"/>
              <a:t>mode</a:t>
            </a:r>
          </a:p>
          <a:p>
            <a:pPr algn="ctr" eaLnBrk="1" hangingPunct="1"/>
            <a:r>
              <a:rPr lang="en-US" altLang="ar-IQ" sz="3600" dirty="0" smtClean="0"/>
              <a:t>Lecture two</a:t>
            </a:r>
            <a:r>
              <a:rPr lang="en-US" altLang="ar-IQ" sz="3600" dirty="0" smtClean="0"/>
              <a:t>  </a:t>
            </a:r>
            <a:endParaRPr lang="en-US" altLang="ar-IQ" sz="3600" dirty="0"/>
          </a:p>
        </p:txBody>
      </p:sp>
      <p:grpSp>
        <p:nvGrpSpPr>
          <p:cNvPr id="4107" name="Group 1028"/>
          <p:cNvGrpSpPr>
            <a:grpSpLocks/>
          </p:cNvGrpSpPr>
          <p:nvPr/>
        </p:nvGrpSpPr>
        <p:grpSpPr bwMode="auto">
          <a:xfrm>
            <a:off x="1647825" y="5484813"/>
            <a:ext cx="7156450" cy="1076325"/>
            <a:chOff x="791" y="3388"/>
            <a:chExt cx="4257" cy="678"/>
          </a:xfrm>
        </p:grpSpPr>
        <p:sp>
          <p:nvSpPr>
            <p:cNvPr id="4110" name="Rectangle 1029"/>
            <p:cNvSpPr>
              <a:spLocks noChangeArrowheads="1"/>
            </p:cNvSpPr>
            <p:nvPr/>
          </p:nvSpPr>
          <p:spPr bwMode="auto">
            <a:xfrm>
              <a:off x="1371" y="364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ar-IQ">
                <a:solidFill>
                  <a:schemeClr val="bg2"/>
                </a:solidFill>
              </a:endParaRPr>
            </a:p>
          </p:txBody>
        </p:sp>
        <p:grpSp>
          <p:nvGrpSpPr>
            <p:cNvPr id="4111" name="Group 1030"/>
            <p:cNvGrpSpPr>
              <a:grpSpLocks/>
            </p:cNvGrpSpPr>
            <p:nvPr/>
          </p:nvGrpSpPr>
          <p:grpSpPr bwMode="auto">
            <a:xfrm>
              <a:off x="791" y="3856"/>
              <a:ext cx="3207" cy="109"/>
              <a:chOff x="228" y="3285"/>
              <a:chExt cx="3981" cy="109"/>
            </a:xfrm>
          </p:grpSpPr>
          <p:sp>
            <p:nvSpPr>
              <p:cNvPr id="4121" name="Line 1031"/>
              <p:cNvSpPr>
                <a:spLocks noChangeShapeType="1"/>
              </p:cNvSpPr>
              <p:nvPr/>
            </p:nvSpPr>
            <p:spPr bwMode="auto">
              <a:xfrm>
                <a:off x="228" y="3285"/>
                <a:ext cx="39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1032"/>
              <p:cNvSpPr>
                <a:spLocks noChangeShapeType="1"/>
              </p:cNvSpPr>
              <p:nvPr/>
            </p:nvSpPr>
            <p:spPr bwMode="auto">
              <a:xfrm>
                <a:off x="230" y="3323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033"/>
              <p:cNvSpPr>
                <a:spLocks noChangeShapeType="1"/>
              </p:cNvSpPr>
              <p:nvPr/>
            </p:nvSpPr>
            <p:spPr bwMode="auto">
              <a:xfrm>
                <a:off x="230" y="3359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1034"/>
              <p:cNvSpPr>
                <a:spLocks noChangeShapeType="1"/>
              </p:cNvSpPr>
              <p:nvPr/>
            </p:nvSpPr>
            <p:spPr bwMode="auto">
              <a:xfrm>
                <a:off x="230" y="3394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2" name="AutoShape 1035"/>
            <p:cNvSpPr>
              <a:spLocks noChangeArrowheads="1"/>
            </p:cNvSpPr>
            <p:nvPr/>
          </p:nvSpPr>
          <p:spPr bwMode="auto">
            <a:xfrm rot="5400000">
              <a:off x="4442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EBE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3" name="AutoShape 1036"/>
            <p:cNvSpPr>
              <a:spLocks noChangeArrowheads="1"/>
            </p:cNvSpPr>
            <p:nvPr/>
          </p:nvSpPr>
          <p:spPr bwMode="auto">
            <a:xfrm rot="5400000">
              <a:off x="4748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4" name="AutoShape 1037"/>
            <p:cNvSpPr>
              <a:spLocks noChangeArrowheads="1"/>
            </p:cNvSpPr>
            <p:nvPr/>
          </p:nvSpPr>
          <p:spPr bwMode="auto">
            <a:xfrm rot="5400000">
              <a:off x="459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5" name="AutoShape 1038"/>
            <p:cNvSpPr>
              <a:spLocks noChangeArrowheads="1"/>
            </p:cNvSpPr>
            <p:nvPr/>
          </p:nvSpPr>
          <p:spPr bwMode="auto">
            <a:xfrm rot="5400000">
              <a:off x="428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6" name="AutoShape 1039"/>
            <p:cNvSpPr>
              <a:spLocks noChangeArrowheads="1"/>
            </p:cNvSpPr>
            <p:nvPr/>
          </p:nvSpPr>
          <p:spPr bwMode="auto">
            <a:xfrm>
              <a:off x="3894" y="3791"/>
              <a:ext cx="277" cy="2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ar-IQ"/>
            </a:p>
          </p:txBody>
        </p:sp>
        <p:sp>
          <p:nvSpPr>
            <p:cNvPr id="4117" name="Line 1040"/>
            <p:cNvSpPr>
              <a:spLocks noChangeShapeType="1"/>
            </p:cNvSpPr>
            <p:nvPr/>
          </p:nvSpPr>
          <p:spPr bwMode="auto">
            <a:xfrm flipV="1">
              <a:off x="4137" y="3517"/>
              <a:ext cx="690" cy="38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041"/>
            <p:cNvSpPr>
              <a:spLocks noChangeShapeType="1"/>
            </p:cNvSpPr>
            <p:nvPr/>
          </p:nvSpPr>
          <p:spPr bwMode="auto">
            <a:xfrm flipV="1">
              <a:off x="4157" y="3586"/>
              <a:ext cx="809" cy="35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042"/>
            <p:cNvSpPr>
              <a:spLocks noChangeShapeType="1"/>
            </p:cNvSpPr>
            <p:nvPr/>
          </p:nvSpPr>
          <p:spPr bwMode="auto">
            <a:xfrm flipV="1">
              <a:off x="4116" y="3476"/>
              <a:ext cx="540" cy="378"/>
            </a:xfrm>
            <a:prstGeom prst="line">
              <a:avLst/>
            </a:prstGeom>
            <a:noFill/>
            <a:ln w="57150">
              <a:solidFill>
                <a:srgbClr val="EBEB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1043"/>
            <p:cNvSpPr>
              <a:spLocks noChangeShapeType="1"/>
            </p:cNvSpPr>
            <p:nvPr/>
          </p:nvSpPr>
          <p:spPr bwMode="auto">
            <a:xfrm flipV="1">
              <a:off x="4094" y="3470"/>
              <a:ext cx="390" cy="3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3200400" y="857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In The Name of God</a:t>
            </a:r>
          </a:p>
          <a:p>
            <a:pPr eaLnBrk="1" hangingPunct="1"/>
            <a:endParaRPr lang="en-US" altLang="ar-IQ" sz="1400"/>
          </a:p>
        </p:txBody>
      </p:sp>
      <p:pic>
        <p:nvPicPr>
          <p:cNvPr id="41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79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78476" y="835666"/>
            <a:ext cx="5589500" cy="222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8477" y="833711"/>
            <a:ext cx="5592262" cy="2220624"/>
          </a:xfrm>
          <a:custGeom>
            <a:avLst/>
            <a:gdLst/>
            <a:ahLst/>
            <a:cxnLst/>
            <a:rect l="l" t="t" r="r" b="b"/>
            <a:pathLst>
              <a:path w="4629150" h="3462528">
                <a:moveTo>
                  <a:pt x="6096" y="3462528"/>
                </a:moveTo>
                <a:lnTo>
                  <a:pt x="6096" y="12953"/>
                </a:lnTo>
                <a:lnTo>
                  <a:pt x="12953" y="6857"/>
                </a:lnTo>
                <a:lnTo>
                  <a:pt x="4616195" y="6857"/>
                </a:lnTo>
                <a:lnTo>
                  <a:pt x="4629150" y="0"/>
                </a:lnTo>
                <a:lnTo>
                  <a:pt x="0" y="0"/>
                </a:lnTo>
                <a:lnTo>
                  <a:pt x="6096" y="3462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477" y="833711"/>
            <a:ext cx="5592262" cy="2228931"/>
          </a:xfrm>
          <a:custGeom>
            <a:avLst/>
            <a:gdLst/>
            <a:ahLst/>
            <a:cxnLst/>
            <a:rect l="l" t="t" r="r" b="b"/>
            <a:pathLst>
              <a:path w="4629150" h="3475482">
                <a:moveTo>
                  <a:pt x="4629150" y="3475482"/>
                </a:moveTo>
                <a:lnTo>
                  <a:pt x="4629150" y="0"/>
                </a:lnTo>
                <a:lnTo>
                  <a:pt x="4616195" y="6857"/>
                </a:lnTo>
                <a:lnTo>
                  <a:pt x="12953" y="6857"/>
                </a:lnTo>
                <a:lnTo>
                  <a:pt x="6096" y="12953"/>
                </a:lnTo>
                <a:lnTo>
                  <a:pt x="6096" y="3462528"/>
                </a:lnTo>
                <a:lnTo>
                  <a:pt x="0" y="0"/>
                </a:lnTo>
                <a:lnTo>
                  <a:pt x="0" y="3475482"/>
                </a:lnTo>
                <a:lnTo>
                  <a:pt x="4629150" y="3475482"/>
                </a:lnTo>
                <a:lnTo>
                  <a:pt x="12953" y="3469386"/>
                </a:lnTo>
                <a:lnTo>
                  <a:pt x="12953" y="12954"/>
                </a:lnTo>
                <a:lnTo>
                  <a:pt x="4623054" y="12953"/>
                </a:lnTo>
                <a:lnTo>
                  <a:pt x="4623054" y="3462528"/>
                </a:lnTo>
                <a:lnTo>
                  <a:pt x="4616195" y="3469386"/>
                </a:lnTo>
                <a:lnTo>
                  <a:pt x="4629150" y="3475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4125" y="842019"/>
            <a:ext cx="5576613" cy="2220624"/>
          </a:xfrm>
          <a:custGeom>
            <a:avLst/>
            <a:gdLst/>
            <a:ahLst/>
            <a:cxnLst/>
            <a:rect l="l" t="t" r="r" b="b"/>
            <a:pathLst>
              <a:path w="4616196" h="3462528">
                <a:moveTo>
                  <a:pt x="4610100" y="0"/>
                </a:moveTo>
                <a:lnTo>
                  <a:pt x="4603241" y="0"/>
                </a:lnTo>
                <a:lnTo>
                  <a:pt x="4603241" y="3449574"/>
                </a:lnTo>
                <a:lnTo>
                  <a:pt x="0" y="3449574"/>
                </a:lnTo>
                <a:lnTo>
                  <a:pt x="0" y="3456432"/>
                </a:lnTo>
                <a:lnTo>
                  <a:pt x="4616196" y="3462528"/>
                </a:lnTo>
                <a:lnTo>
                  <a:pt x="4603242" y="3456432"/>
                </a:lnTo>
                <a:lnTo>
                  <a:pt x="4610100" y="3449574"/>
                </a:lnTo>
                <a:lnTo>
                  <a:pt x="46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78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8650" y="3326068"/>
            <a:ext cx="6033378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All</a:t>
            </a:r>
            <a:r>
              <a:rPr sz="1100" spc="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rived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equ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tions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hold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PMOS</a:t>
            </a:r>
            <a:r>
              <a:rPr sz="1100" spc="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polarities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all</a:t>
            </a:r>
            <a:r>
              <a:rPr sz="1100" spc="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voltages and</a:t>
            </a:r>
            <a:r>
              <a:rPr sz="1100" spc="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</a:t>
            </a:r>
            <a:r>
              <a:rPr sz="1100" spc="-4" dirty="0" smtClean="0">
                <a:latin typeface="Arial"/>
                <a:cs typeface="Arial"/>
              </a:rPr>
              <a:t>nt</a:t>
            </a:r>
            <a:r>
              <a:rPr sz="1100" spc="0" dirty="0" smtClean="0">
                <a:latin typeface="Arial"/>
                <a:cs typeface="Arial"/>
              </a:rPr>
              <a:t>s are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reversed</a:t>
            </a:r>
            <a:r>
              <a:rPr sz="1100" spc="-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however.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8600" y="3702363"/>
            <a:ext cx="6039059" cy="315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48" indent="-6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1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lower</a:t>
            </a:r>
            <a:r>
              <a:rPr sz="1100" spc="1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hole</a:t>
            </a:r>
            <a:r>
              <a:rPr sz="1100" spc="1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bi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ity</a:t>
            </a:r>
            <a:r>
              <a:rPr sz="1100" spc="1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(r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sulting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1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13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|</a:t>
            </a:r>
            <a:r>
              <a:rPr sz="1100" spc="9" dirty="0" smtClean="0">
                <a:latin typeface="Arial"/>
                <a:cs typeface="Arial"/>
              </a:rPr>
              <a:t>k’</a:t>
            </a:r>
            <a:r>
              <a:rPr sz="1050" spc="4" baseline="-20705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|),</a:t>
            </a:r>
            <a:r>
              <a:rPr sz="1100" spc="18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maximum</a:t>
            </a:r>
            <a:r>
              <a:rPr sz="1100" spc="132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urrent</a:t>
            </a:r>
            <a:r>
              <a:rPr sz="1100" spc="1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 on</a:t>
            </a:r>
            <a:r>
              <a:rPr sz="1100" spc="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42%</a:t>
            </a:r>
            <a:r>
              <a:rPr sz="1100" spc="-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-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hieved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simi</a:t>
            </a:r>
            <a:r>
              <a:rPr sz="1100" spc="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ar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ransist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|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4" baseline="-20705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|</a:t>
            </a:r>
            <a:r>
              <a:rPr sz="1100" spc="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|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4" baseline="-20705" dirty="0" smtClean="0">
                <a:latin typeface="Arial"/>
                <a:cs typeface="Arial"/>
              </a:rPr>
              <a:t>GS</a:t>
            </a:r>
            <a:r>
              <a:rPr sz="1100" spc="0" dirty="0" smtClean="0">
                <a:latin typeface="Arial"/>
                <a:cs typeface="Arial"/>
              </a:rPr>
              <a:t>|</a:t>
            </a:r>
            <a:r>
              <a:rPr sz="1100" spc="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.5</a:t>
            </a:r>
            <a:endParaRPr sz="1100">
              <a:latin typeface="Arial"/>
              <a:cs typeface="Arial"/>
            </a:endParaRPr>
          </a:p>
          <a:p>
            <a:pPr marL="12700" marR="14543">
              <a:lnSpc>
                <a:spcPts val="1350"/>
              </a:lnSpc>
              <a:spcBef>
                <a:spcPts val="7"/>
              </a:spcBef>
            </a:pPr>
            <a:r>
              <a:rPr sz="1650" spc="0" baseline="7905" dirty="0" smtClean="0">
                <a:latin typeface="Arial"/>
                <a:cs typeface="Arial"/>
              </a:rPr>
              <a:t>V.</a:t>
            </a:r>
            <a:r>
              <a:rPr sz="1650" spc="-4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For</a:t>
            </a:r>
            <a:r>
              <a:rPr sz="1650" spc="-21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PMOS,</a:t>
            </a:r>
            <a:r>
              <a:rPr sz="1650" spc="-35" baseline="7905" dirty="0" smtClean="0">
                <a:latin typeface="Arial"/>
                <a:cs typeface="Arial"/>
              </a:rPr>
              <a:t> </a:t>
            </a:r>
            <a:r>
              <a:rPr sz="1650" spc="-9" baseline="7905" dirty="0" smtClean="0">
                <a:latin typeface="Arial"/>
                <a:cs typeface="Arial"/>
              </a:rPr>
              <a:t>|</a:t>
            </a:r>
            <a:r>
              <a:rPr sz="1650" spc="4" baseline="7905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r>
              <a:rPr sz="1650" spc="0" baseline="7905" dirty="0" smtClean="0">
                <a:latin typeface="Arial"/>
                <a:cs typeface="Arial"/>
              </a:rPr>
              <a:t>|</a:t>
            </a:r>
            <a:r>
              <a:rPr sz="1650" spc="20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~</a:t>
            </a:r>
            <a:r>
              <a:rPr sz="1650" spc="-16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92</a:t>
            </a:r>
            <a:r>
              <a:rPr sz="1650" spc="-17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μA</a:t>
            </a:r>
            <a:r>
              <a:rPr sz="1650" spc="-8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but</a:t>
            </a:r>
            <a:r>
              <a:rPr sz="1650" spc="-20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for</a:t>
            </a:r>
            <a:r>
              <a:rPr sz="1650" spc="-27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NMOS</a:t>
            </a:r>
            <a:r>
              <a:rPr sz="1650" spc="-27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r>
              <a:rPr sz="1050" spc="119" baseline="-12423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~</a:t>
            </a:r>
            <a:r>
              <a:rPr sz="1650" spc="-16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220</a:t>
            </a:r>
            <a:r>
              <a:rPr sz="1650" spc="-18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μA.</a:t>
            </a:r>
            <a:r>
              <a:rPr sz="1650" spc="-6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See</a:t>
            </a:r>
            <a:r>
              <a:rPr sz="1650" spc="-19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p.</a:t>
            </a:r>
            <a:r>
              <a:rPr sz="1650" spc="-19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18.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46" y="4175446"/>
            <a:ext cx="6039824" cy="492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26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Effec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</a:t>
            </a:r>
            <a:r>
              <a:rPr sz="1100" spc="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sat</a:t>
            </a:r>
            <a:r>
              <a:rPr sz="1100" spc="-4" dirty="0" smtClean="0">
                <a:latin typeface="Arial"/>
                <a:cs typeface="Arial"/>
              </a:rPr>
              <a:t>ur</a:t>
            </a:r>
            <a:r>
              <a:rPr sz="1100" spc="0" dirty="0" smtClean="0">
                <a:latin typeface="Arial"/>
                <a:cs typeface="Arial"/>
              </a:rPr>
              <a:t>ation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less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pronounced than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NMOS.</a:t>
            </a:r>
            <a:r>
              <a:rPr sz="1100" spc="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spacing between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 di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fere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urv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-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considered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quadratic,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simi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ar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-V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curve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 long-channel</a:t>
            </a:r>
            <a:r>
              <a:rPr sz="1100" spc="17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devices.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ef</a:t>
            </a:r>
            <a:r>
              <a:rPr sz="1100" spc="0" dirty="0" smtClean="0">
                <a:latin typeface="Arial"/>
                <a:cs typeface="Arial"/>
              </a:rPr>
              <a:t>fect</a:t>
            </a:r>
            <a:r>
              <a:rPr sz="1100" spc="2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2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significant</a:t>
            </a:r>
            <a:r>
              <a:rPr sz="1100" spc="18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due</a:t>
            </a:r>
            <a:r>
              <a:rPr sz="1100" spc="2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2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smaller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ity</a:t>
            </a:r>
            <a:r>
              <a:rPr sz="1100" spc="20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 holes</a:t>
            </a:r>
            <a:r>
              <a:rPr sz="1100" spc="2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compared</a:t>
            </a:r>
            <a:r>
              <a:rPr sz="1100" spc="2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27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6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7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rons.</a:t>
            </a:r>
            <a:r>
              <a:rPr sz="1100" spc="2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Smaller</a:t>
            </a:r>
            <a:r>
              <a:rPr sz="1100" spc="2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hole</a:t>
            </a:r>
            <a:r>
              <a:rPr sz="1100" spc="2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lity</a:t>
            </a:r>
            <a:r>
              <a:rPr sz="1100" spc="2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causes</a:t>
            </a:r>
            <a:r>
              <a:rPr sz="1100" spc="2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ξ</a:t>
            </a:r>
            <a:r>
              <a:rPr sz="1050" spc="0" baseline="-20705" dirty="0" smtClean="0">
                <a:latin typeface="Arial"/>
                <a:cs typeface="Arial"/>
              </a:rPr>
              <a:t>c  </a:t>
            </a:r>
            <a:r>
              <a:rPr sz="1050" spc="1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27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 higher.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78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8478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VeCAD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(VLSI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eCAD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from FKE, UTM, MALAYSIA, 2012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Jimmie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Cathey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Theory and Problems of Electronic Devices and Circuits, 2nd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Edition, 2002.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J. M.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Rabaey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Chandrakasan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Nikolic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Digital Integrated Circuits: A Design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Perspective. 2nd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ed. Upper Saddle River, NJ: Pearson Education, Inc., 2003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S-M. Kang and Y.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Leblebici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CMOS Digital Integrated Circuits. 3rd ed. Singapore: McGraw-Hill,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2005.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43608" y="620688"/>
            <a:ext cx="2365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5192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48617" y="3519592"/>
            <a:ext cx="460138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T </a:t>
            </a:r>
            <a:r>
              <a:rPr sz="1050" spc="79" baseline="-12423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7228" y="3519592"/>
            <a:ext cx="834952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GS      </a:t>
            </a:r>
            <a:r>
              <a:rPr sz="1050" spc="187" baseline="-12423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0590" y="3519591"/>
            <a:ext cx="149642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–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0441" y="3519592"/>
            <a:ext cx="1261433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133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T </a:t>
            </a:r>
            <a:r>
              <a:rPr sz="1050" spc="74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&gt;</a:t>
            </a:r>
            <a:r>
              <a:rPr sz="1650" spc="13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0</a:t>
            </a:r>
            <a:r>
              <a:rPr sz="1650" spc="13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650" spc="127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(</a:t>
            </a:r>
            <a:r>
              <a:rPr sz="1650" spc="0" baseline="5270" dirty="0" smtClean="0">
                <a:latin typeface="Arial"/>
                <a:cs typeface="Arial"/>
              </a:rPr>
              <a:t>i.</a:t>
            </a:r>
            <a:r>
              <a:rPr sz="1650" spc="-4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9948" y="3519592"/>
            <a:ext cx="837838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       </a:t>
            </a:r>
            <a:r>
              <a:rPr sz="1050" spc="6" baseline="-12423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5853" y="3519591"/>
            <a:ext cx="154330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&lt;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9447" y="3519592"/>
            <a:ext cx="838870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       </a:t>
            </a:r>
            <a:r>
              <a:rPr sz="1050" spc="16" baseline="-12423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6390" y="3519591"/>
            <a:ext cx="154330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6367" y="3519592"/>
            <a:ext cx="753607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13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4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14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8616" y="3895916"/>
            <a:ext cx="6032237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conducting</a:t>
            </a:r>
            <a:r>
              <a:rPr sz="1100" spc="-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said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 be</a:t>
            </a:r>
            <a:r>
              <a:rPr sz="1100" spc="-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pin</a:t>
            </a:r>
            <a:r>
              <a:rPr sz="1100" spc="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hed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off.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 the</a:t>
            </a:r>
            <a:r>
              <a:rPr sz="1100" spc="-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point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where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 disappears,</a:t>
            </a:r>
            <a:r>
              <a:rPr sz="1100" spc="-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induced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charge</a:t>
            </a:r>
            <a:r>
              <a:rPr sz="1100" spc="-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zero.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16" y="4272242"/>
            <a:ext cx="3557933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said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saturation</a:t>
            </a:r>
            <a:r>
              <a:rPr sz="1100" spc="-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1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8580" y="3326068"/>
            <a:ext cx="6034922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57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sat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obtained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substit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ting</a:t>
            </a:r>
            <a:r>
              <a:rPr sz="1100" spc="-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</a:t>
            </a:r>
            <a:r>
              <a:rPr sz="1050" spc="155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4" baseline="-20705" dirty="0" smtClean="0">
                <a:latin typeface="Arial"/>
                <a:cs typeface="Arial"/>
              </a:rPr>
              <a:t>G</a:t>
            </a:r>
            <a:r>
              <a:rPr sz="1050" spc="0" baseline="-20705" dirty="0" smtClean="0">
                <a:latin typeface="Arial"/>
                <a:cs typeface="Arial"/>
              </a:rPr>
              <a:t>S</a:t>
            </a:r>
            <a:r>
              <a:rPr sz="1050" spc="157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T</a:t>
            </a:r>
            <a:r>
              <a:rPr sz="1050" spc="14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quation for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linear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8580" y="3702362"/>
            <a:ext cx="6035132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93" indent="-93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remains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consta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at</a:t>
            </a:r>
            <a:r>
              <a:rPr sz="1100" spc="0" dirty="0" smtClean="0">
                <a:latin typeface="Arial"/>
                <a:cs typeface="Arial"/>
              </a:rPr>
              <a:t>urat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s) and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independent</a:t>
            </a:r>
            <a:r>
              <a:rPr sz="1100" spc="-1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-9" baseline="-20705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7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fi</a:t>
            </a:r>
            <a:r>
              <a:rPr sz="1100" spc="-4" dirty="0" smtClean="0">
                <a:latin typeface="Arial"/>
                <a:cs typeface="Arial"/>
              </a:rPr>
              <a:t>rst </a:t>
            </a:r>
            <a:r>
              <a:rPr sz="1100" spc="0" dirty="0" smtClean="0">
                <a:latin typeface="Arial"/>
                <a:cs typeface="Arial"/>
              </a:rPr>
              <a:t>degree.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8694" y="4078688"/>
            <a:ext cx="834696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Increasing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0437" y="4078688"/>
            <a:ext cx="328760" cy="122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DS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2373" y="4078657"/>
            <a:ext cx="4792469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causes 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 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depletion 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 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 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 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rain 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junction </a:t>
            </a:r>
            <a:r>
              <a:rPr sz="1100" spc="2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 </a:t>
            </a:r>
            <a:r>
              <a:rPr sz="1100" spc="6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row,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8673" y="4175421"/>
            <a:ext cx="5721743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reducing</a:t>
            </a:r>
            <a:r>
              <a:rPr sz="1100" spc="-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length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channel;</a:t>
            </a:r>
            <a:r>
              <a:rPr sz="1100" spc="-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increases</a:t>
            </a:r>
            <a:r>
              <a:rPr sz="1100" spc="-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when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decreases.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73" y="4454982"/>
            <a:ext cx="6034946" cy="299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In 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-4" dirty="0" smtClean="0">
                <a:latin typeface="Arial"/>
                <a:cs typeface="Arial"/>
              </a:rPr>
              <a:t>or</a:t>
            </a:r>
            <a:r>
              <a:rPr sz="1100" spc="0" dirty="0" smtClean="0">
                <a:latin typeface="Arial"/>
                <a:cs typeface="Arial"/>
              </a:rPr>
              <a:t>ter 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ransist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rs, 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drain-junction</a:t>
            </a:r>
            <a:r>
              <a:rPr sz="1100" spc="2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depletion </a:t>
            </a:r>
            <a:r>
              <a:rPr sz="1100" spc="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 </a:t>
            </a:r>
            <a:r>
              <a:rPr sz="1100" spc="3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rese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ts 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larg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 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raction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6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5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channel,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channel-le</a:t>
            </a:r>
            <a:r>
              <a:rPr sz="1100" spc="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gth modula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ion</a:t>
            </a:r>
            <a:r>
              <a:rPr sz="1100" spc="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fect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re pronounced.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1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78476" y="835666"/>
            <a:ext cx="5589500" cy="222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8477" y="833711"/>
            <a:ext cx="5592262" cy="2220624"/>
          </a:xfrm>
          <a:custGeom>
            <a:avLst/>
            <a:gdLst/>
            <a:ahLst/>
            <a:cxnLst/>
            <a:rect l="l" t="t" r="r" b="b"/>
            <a:pathLst>
              <a:path w="4629150" h="3462528">
                <a:moveTo>
                  <a:pt x="6096" y="3462528"/>
                </a:moveTo>
                <a:lnTo>
                  <a:pt x="6096" y="12953"/>
                </a:lnTo>
                <a:lnTo>
                  <a:pt x="12953" y="6857"/>
                </a:lnTo>
                <a:lnTo>
                  <a:pt x="4616195" y="6857"/>
                </a:lnTo>
                <a:lnTo>
                  <a:pt x="4629150" y="0"/>
                </a:lnTo>
                <a:lnTo>
                  <a:pt x="0" y="0"/>
                </a:lnTo>
                <a:lnTo>
                  <a:pt x="6096" y="3462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477" y="833711"/>
            <a:ext cx="5592262" cy="2228931"/>
          </a:xfrm>
          <a:custGeom>
            <a:avLst/>
            <a:gdLst/>
            <a:ahLst/>
            <a:cxnLst/>
            <a:rect l="l" t="t" r="r" b="b"/>
            <a:pathLst>
              <a:path w="4629150" h="3475482">
                <a:moveTo>
                  <a:pt x="4629150" y="3475482"/>
                </a:moveTo>
                <a:lnTo>
                  <a:pt x="4629150" y="0"/>
                </a:lnTo>
                <a:lnTo>
                  <a:pt x="4616195" y="6857"/>
                </a:lnTo>
                <a:lnTo>
                  <a:pt x="12953" y="6857"/>
                </a:lnTo>
                <a:lnTo>
                  <a:pt x="6096" y="12953"/>
                </a:lnTo>
                <a:lnTo>
                  <a:pt x="6096" y="3462528"/>
                </a:lnTo>
                <a:lnTo>
                  <a:pt x="0" y="0"/>
                </a:lnTo>
                <a:lnTo>
                  <a:pt x="0" y="3475482"/>
                </a:lnTo>
                <a:lnTo>
                  <a:pt x="4629150" y="3475482"/>
                </a:lnTo>
                <a:lnTo>
                  <a:pt x="12953" y="3469386"/>
                </a:lnTo>
                <a:lnTo>
                  <a:pt x="12953" y="12954"/>
                </a:lnTo>
                <a:lnTo>
                  <a:pt x="4623054" y="12953"/>
                </a:lnTo>
                <a:lnTo>
                  <a:pt x="4623054" y="3462528"/>
                </a:lnTo>
                <a:lnTo>
                  <a:pt x="4616195" y="3469386"/>
                </a:lnTo>
                <a:lnTo>
                  <a:pt x="4629150" y="3475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4125" y="842019"/>
            <a:ext cx="5576613" cy="2220624"/>
          </a:xfrm>
          <a:custGeom>
            <a:avLst/>
            <a:gdLst/>
            <a:ahLst/>
            <a:cxnLst/>
            <a:rect l="l" t="t" r="r" b="b"/>
            <a:pathLst>
              <a:path w="4616196" h="3462528">
                <a:moveTo>
                  <a:pt x="4610100" y="0"/>
                </a:moveTo>
                <a:lnTo>
                  <a:pt x="4603241" y="0"/>
                </a:lnTo>
                <a:lnTo>
                  <a:pt x="4603241" y="3449574"/>
                </a:lnTo>
                <a:lnTo>
                  <a:pt x="0" y="3449574"/>
                </a:lnTo>
                <a:lnTo>
                  <a:pt x="0" y="3456432"/>
                </a:lnTo>
                <a:lnTo>
                  <a:pt x="4616196" y="3462528"/>
                </a:lnTo>
                <a:lnTo>
                  <a:pt x="4603242" y="3456432"/>
                </a:lnTo>
                <a:lnTo>
                  <a:pt x="4610100" y="3449574"/>
                </a:lnTo>
                <a:lnTo>
                  <a:pt x="46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13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8650" y="3326069"/>
            <a:ext cx="1445718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L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r>
              <a:rPr sz="1050" spc="12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1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drawn</a:t>
            </a:r>
            <a:r>
              <a:rPr sz="1650" spc="-2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length.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8643" y="3605630"/>
            <a:ext cx="5312483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resistive</a:t>
            </a:r>
            <a:r>
              <a:rPr sz="1100" spc="-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region,</a:t>
            </a:r>
            <a:r>
              <a:rPr sz="1100" spc="-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behaves</a:t>
            </a:r>
            <a:r>
              <a:rPr sz="1100" spc="-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like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voltage-controlled</a:t>
            </a:r>
            <a:r>
              <a:rPr sz="1100" spc="-9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resistor.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8643" y="3885190"/>
            <a:ext cx="6050652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In </a:t>
            </a:r>
            <a:r>
              <a:rPr sz="1100" spc="7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tur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 </a:t>
            </a:r>
            <a:r>
              <a:rPr sz="1100" spc="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region, 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ansistor 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 </a:t>
            </a:r>
            <a:r>
              <a:rPr sz="1100" spc="8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</a:t>
            </a:r>
            <a:r>
              <a:rPr sz="1100" spc="8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age-con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rolled</a:t>
            </a:r>
            <a:r>
              <a:rPr sz="1100" spc="30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ts val="1190"/>
              </a:lnSpc>
            </a:pPr>
            <a:r>
              <a:rPr sz="1100" spc="0" dirty="0" smtClean="0">
                <a:latin typeface="Arial"/>
                <a:cs typeface="Arial"/>
              </a:rPr>
              <a:t>(ignoring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channel-length</a:t>
            </a:r>
            <a:r>
              <a:rPr sz="1100" spc="-7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modulation).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8643" y="4261428"/>
            <a:ext cx="4063097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Note</a:t>
            </a:r>
            <a:r>
              <a:rPr sz="1650" spc="24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the</a:t>
            </a:r>
            <a:r>
              <a:rPr sz="1650" spc="24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squared</a:t>
            </a:r>
            <a:r>
              <a:rPr sz="1650" spc="2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(q</a:t>
            </a:r>
            <a:r>
              <a:rPr sz="1650" spc="-4" baseline="5270" dirty="0" smtClean="0">
                <a:latin typeface="Arial"/>
                <a:cs typeface="Arial"/>
              </a:rPr>
              <a:t>u</a:t>
            </a:r>
            <a:r>
              <a:rPr sz="1650" spc="0" baseline="5270" dirty="0" smtClean="0">
                <a:latin typeface="Arial"/>
                <a:cs typeface="Arial"/>
              </a:rPr>
              <a:t>adratic)</a:t>
            </a:r>
            <a:r>
              <a:rPr sz="1650" spc="21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dependence</a:t>
            </a:r>
            <a:r>
              <a:rPr sz="1650" spc="209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f</a:t>
            </a:r>
            <a:r>
              <a:rPr sz="1650" spc="25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  </a:t>
            </a:r>
            <a:r>
              <a:rPr sz="1050" spc="10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8684" y="4261428"/>
            <a:ext cx="335248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1322" y="4261428"/>
            <a:ext cx="1593365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2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tur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</a:t>
            </a:r>
            <a:r>
              <a:rPr sz="1100" spc="2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68" y="4358192"/>
            <a:ext cx="4917968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clearly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observable</a:t>
            </a:r>
            <a:r>
              <a:rPr sz="1100" spc="-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from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spacing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between</a:t>
            </a:r>
            <a:r>
              <a:rPr sz="1100" spc="-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different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curves.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05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1664" y="3315318"/>
            <a:ext cx="5940656" cy="299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Norm</a:t>
            </a:r>
            <a:r>
              <a:rPr sz="1100" spc="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riers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(upsilon</a:t>
            </a:r>
            <a:r>
              <a:rPr sz="1100" spc="-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vertical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axi</a:t>
            </a:r>
            <a:r>
              <a:rPr sz="1100" spc="9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)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prop</a:t>
            </a:r>
            <a:r>
              <a:rPr sz="1100" spc="-4" dirty="0" smtClean="0">
                <a:latin typeface="Arial"/>
                <a:cs typeface="Arial"/>
              </a:rPr>
              <a:t>or</a:t>
            </a:r>
            <a:r>
              <a:rPr sz="1100" spc="0" dirty="0" smtClean="0">
                <a:latin typeface="Arial"/>
                <a:cs typeface="Arial"/>
              </a:rPr>
              <a:t>tional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 the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ric</a:t>
            </a:r>
            <a:r>
              <a:rPr sz="1100" spc="4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ie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(xi</a:t>
            </a:r>
            <a:r>
              <a:rPr sz="1100" spc="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horizontal</a:t>
            </a:r>
            <a:r>
              <a:rPr sz="1100" spc="3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axis)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rrier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lity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7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consta</a:t>
            </a:r>
            <a:r>
              <a:rPr sz="1100" spc="-4" dirty="0" smtClean="0">
                <a:latin typeface="Arial"/>
                <a:cs typeface="Arial"/>
              </a:rPr>
              <a:t>nt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ver, at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high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field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strengths,</a:t>
            </a:r>
            <a:r>
              <a:rPr sz="1100" spc="-7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carriers</a:t>
            </a:r>
            <a:r>
              <a:rPr sz="1100" spc="-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fail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follow</a:t>
            </a:r>
            <a:r>
              <a:rPr sz="1100" spc="-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linear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model.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1664" y="3788407"/>
            <a:ext cx="5942323" cy="218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For </a:t>
            </a:r>
            <a:r>
              <a:rPr sz="1100" spc="13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p-</a:t>
            </a:r>
            <a:r>
              <a:rPr sz="1100" spc="0" dirty="0" smtClean="0">
                <a:latin typeface="Arial"/>
                <a:cs typeface="Arial"/>
              </a:rPr>
              <a:t>type 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silicon 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(NMOS </a:t>
            </a:r>
            <a:r>
              <a:rPr sz="1100" spc="11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, 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 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critical </a:t>
            </a:r>
            <a:r>
              <a:rPr sz="1100" spc="10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field 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 </a:t>
            </a:r>
            <a:r>
              <a:rPr sz="1100" spc="1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which </a:t>
            </a:r>
            <a:r>
              <a:rPr sz="1100" spc="1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ron saturation</a:t>
            </a:r>
            <a:r>
              <a:rPr sz="1100" spc="-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occurs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around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1.5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x1</a:t>
            </a:r>
            <a:r>
              <a:rPr sz="1100" spc="4" dirty="0" smtClean="0">
                <a:latin typeface="Arial"/>
                <a:cs typeface="Arial"/>
              </a:rPr>
              <a:t>0</a:t>
            </a:r>
            <a:r>
              <a:rPr sz="1050" spc="0" baseline="28987" dirty="0" smtClean="0">
                <a:latin typeface="Arial"/>
                <a:cs typeface="Arial"/>
              </a:rPr>
              <a:t>6</a:t>
            </a:r>
            <a:r>
              <a:rPr sz="1050" spc="116" baseline="289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V/m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(1.5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4" dirty="0" smtClean="0">
                <a:latin typeface="Arial"/>
                <a:cs typeface="Arial"/>
              </a:rPr>
              <a:t>/</a:t>
            </a:r>
            <a:r>
              <a:rPr sz="1100" spc="0" dirty="0" smtClean="0">
                <a:latin typeface="Arial"/>
                <a:cs typeface="Arial"/>
              </a:rPr>
              <a:t>μm)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υ</a:t>
            </a:r>
            <a:r>
              <a:rPr sz="1050" spc="0" baseline="-20705" dirty="0" smtClean="0">
                <a:latin typeface="Arial"/>
                <a:cs typeface="Arial"/>
              </a:rPr>
              <a:t>sat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~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10</a:t>
            </a:r>
            <a:r>
              <a:rPr sz="1050" spc="0" baseline="28987" dirty="0" smtClean="0">
                <a:latin typeface="Arial"/>
                <a:cs typeface="Arial"/>
              </a:rPr>
              <a:t>5</a:t>
            </a:r>
            <a:r>
              <a:rPr sz="1050" spc="117" baseline="289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m/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1604" y="4164695"/>
            <a:ext cx="5940913" cy="299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les</a:t>
            </a:r>
            <a:r>
              <a:rPr sz="1100" spc="6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same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velocity,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although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8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higher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ric</a:t>
            </a:r>
            <a:r>
              <a:rPr sz="1100" spc="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field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7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needed to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achieve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</a:t>
            </a:r>
            <a:r>
              <a:rPr sz="1100" spc="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ocity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at</a:t>
            </a:r>
            <a:r>
              <a:rPr sz="1100" spc="0" dirty="0" smtClean="0">
                <a:latin typeface="Arial"/>
                <a:cs typeface="Arial"/>
              </a:rPr>
              <a:t>uratio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Theref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, velocity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sat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ef</a:t>
            </a:r>
            <a:r>
              <a:rPr sz="1100" spc="0" dirty="0" smtClean="0">
                <a:latin typeface="Arial"/>
                <a:cs typeface="Arial"/>
              </a:rPr>
              <a:t>fec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less pronounced</a:t>
            </a:r>
            <a:r>
              <a:rPr sz="1100" spc="-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PMOS</a:t>
            </a:r>
            <a:r>
              <a:rPr sz="1100" spc="-3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transistors.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1604" y="4637785"/>
            <a:ext cx="5940024" cy="396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78" algn="just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</a:t>
            </a:r>
            <a:r>
              <a:rPr sz="1100" spc="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5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ngth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6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0</a:t>
            </a:r>
            <a:r>
              <a:rPr sz="1100" spc="0" dirty="0" smtClean="0">
                <a:latin typeface="Arial"/>
                <a:cs typeface="Arial"/>
              </a:rPr>
              <a:t>.25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micro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only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about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1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-4" dirty="0" smtClean="0">
                <a:latin typeface="Arial"/>
                <a:cs typeface="Arial"/>
              </a:rPr>
              <a:t>5/</a:t>
            </a:r>
            <a:r>
              <a:rPr sz="1100" spc="0" dirty="0" smtClean="0">
                <a:latin typeface="Arial"/>
                <a:cs typeface="Arial"/>
              </a:rPr>
              <a:t>0.25</a:t>
            </a:r>
            <a:r>
              <a:rPr sz="1100" spc="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~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190"/>
              </a:lnSpc>
            </a:pPr>
            <a:r>
              <a:rPr sz="1100" spc="0" dirty="0" smtClean="0">
                <a:latin typeface="Arial"/>
                <a:cs typeface="Arial"/>
              </a:rPr>
              <a:t>0.4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between the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rain</a:t>
            </a:r>
            <a:r>
              <a:rPr sz="1100" spc="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needed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3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reach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locity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tur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. This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common</a:t>
            </a:r>
            <a:r>
              <a:rPr sz="1100" spc="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occu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renc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, hence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</a:t>
            </a:r>
            <a:r>
              <a:rPr sz="1100" spc="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ation</a:t>
            </a:r>
            <a:r>
              <a:rPr sz="1100" spc="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typical phenomenon.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69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48650" y="3326068"/>
            <a:ext cx="6039048" cy="299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8" indent="-28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84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equ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tions</a:t>
            </a:r>
            <a:r>
              <a:rPr sz="1100" spc="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here</a:t>
            </a:r>
            <a:r>
              <a:rPr sz="1100" spc="27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ake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into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ideration</a:t>
            </a:r>
            <a:r>
              <a:rPr sz="1100" spc="-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ct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rier</a:t>
            </a:r>
            <a:r>
              <a:rPr sz="1100" spc="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 not</a:t>
            </a:r>
            <a:r>
              <a:rPr sz="1100" spc="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linear,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100" spc="-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e.</a:t>
            </a:r>
            <a:r>
              <a:rPr sz="1100" spc="6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7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6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previous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slide.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D  </a:t>
            </a:r>
            <a:r>
              <a:rPr sz="1100" spc="0" dirty="0" smtClean="0">
                <a:latin typeface="Arial"/>
                <a:cs typeface="Arial"/>
              </a:rPr>
              <a:t>equation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6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10 assumes</a:t>
            </a:r>
            <a:r>
              <a:rPr sz="1100" spc="-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linear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carrier</a:t>
            </a:r>
            <a:r>
              <a:rPr sz="1100" spc="-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8715" y="3799155"/>
            <a:ext cx="3545851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17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large</a:t>
            </a:r>
            <a:r>
              <a:rPr sz="1100" spc="1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7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(long-cha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nel</a:t>
            </a:r>
            <a:r>
              <a:rPr sz="1100" spc="12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ransist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r)</a:t>
            </a:r>
            <a:r>
              <a:rPr sz="1100" spc="14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4959" y="3799155"/>
            <a:ext cx="328524" cy="122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DS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9116" y="3799124"/>
            <a:ext cx="2139981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(low</a:t>
            </a:r>
            <a:r>
              <a:rPr sz="1650" spc="17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elec</a:t>
            </a:r>
            <a:r>
              <a:rPr sz="1650" spc="-4" baseline="5270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rical</a:t>
            </a:r>
            <a:r>
              <a:rPr sz="1650" spc="14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field</a:t>
            </a:r>
            <a:r>
              <a:rPr sz="1650" spc="-4" baseline="5270" dirty="0" smtClean="0">
                <a:latin typeface="Arial"/>
                <a:cs typeface="Arial"/>
              </a:rPr>
              <a:t>)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165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κ</a:t>
            </a: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5270" dirty="0" smtClean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8657" y="3895888"/>
            <a:ext cx="5740753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approaches</a:t>
            </a:r>
            <a:r>
              <a:rPr sz="1100" spc="-6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equation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reverts</a:t>
            </a:r>
            <a:r>
              <a:rPr sz="1100" spc="-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long-channel</a:t>
            </a:r>
            <a:r>
              <a:rPr sz="1100" spc="-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equation.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8658" y="4175448"/>
            <a:ext cx="6034546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1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sho</a:t>
            </a:r>
            <a:r>
              <a:rPr sz="1100" spc="-4" dirty="0" smtClean="0">
                <a:latin typeface="Arial"/>
                <a:cs typeface="Arial"/>
              </a:rPr>
              <a:t>rt</a:t>
            </a:r>
            <a:r>
              <a:rPr sz="1100" spc="0" dirty="0" smtClean="0">
                <a:latin typeface="Arial"/>
                <a:cs typeface="Arial"/>
              </a:rPr>
              <a:t>-c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annel</a:t>
            </a:r>
            <a:r>
              <a:rPr sz="1100" spc="7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</a:t>
            </a:r>
            <a:r>
              <a:rPr sz="1100" spc="9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es,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κ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less</a:t>
            </a:r>
            <a:r>
              <a:rPr sz="1100" spc="1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than</a:t>
            </a:r>
            <a:r>
              <a:rPr sz="1100" spc="11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1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means</a:t>
            </a:r>
            <a:r>
              <a:rPr sz="1100" spc="10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delivered</a:t>
            </a:r>
            <a:r>
              <a:rPr sz="1100" spc="9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</a:t>
            </a:r>
            <a:r>
              <a:rPr sz="1100" spc="-4" dirty="0" smtClean="0">
                <a:latin typeface="Arial"/>
                <a:cs typeface="Arial"/>
              </a:rPr>
              <a:t>nt</a:t>
            </a:r>
            <a:r>
              <a:rPr sz="1100" spc="0" dirty="0" smtClean="0">
                <a:latin typeface="Arial"/>
                <a:cs typeface="Arial"/>
              </a:rPr>
              <a:t>, even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linear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region,</a:t>
            </a:r>
            <a:r>
              <a:rPr sz="1100" spc="-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smaller</a:t>
            </a:r>
            <a:r>
              <a:rPr sz="1100" spc="-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than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what</a:t>
            </a:r>
            <a:r>
              <a:rPr sz="1100" spc="-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would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normally</a:t>
            </a:r>
            <a:r>
              <a:rPr sz="1100" spc="-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expected!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8651" y="4551712"/>
            <a:ext cx="6053930" cy="218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340"/>
              </a:lnSpc>
              <a:spcBef>
                <a:spcPts val="67"/>
              </a:spcBef>
            </a:pP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6564" dirty="0" smtClean="0">
                <a:latin typeface="Arial"/>
                <a:cs typeface="Arial"/>
              </a:rPr>
              <a:t>DSAT </a:t>
            </a:r>
            <a:r>
              <a:rPr sz="1050" spc="37" baseline="-16564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3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4" baseline="-16564" dirty="0" smtClean="0">
                <a:latin typeface="Arial"/>
                <a:cs typeface="Arial"/>
              </a:rPr>
              <a:t>G</a:t>
            </a:r>
            <a:r>
              <a:rPr sz="1050" spc="0" baseline="-16564" dirty="0" smtClean="0">
                <a:latin typeface="Arial"/>
                <a:cs typeface="Arial"/>
              </a:rPr>
              <a:t>S</a:t>
            </a:r>
            <a:r>
              <a:rPr sz="1050" spc="188" baseline="-16564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-</a:t>
            </a:r>
            <a:r>
              <a:rPr sz="1650" spc="4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9" baseline="-16564" dirty="0" smtClean="0">
                <a:latin typeface="Arial"/>
                <a:cs typeface="Arial"/>
              </a:rPr>
              <a:t>T</a:t>
            </a:r>
            <a:r>
              <a:rPr sz="1650" spc="-4" baseline="5270" dirty="0" smtClean="0">
                <a:latin typeface="Arial"/>
                <a:cs typeface="Arial"/>
              </a:rPr>
              <a:t>)</a:t>
            </a:r>
            <a:r>
              <a:rPr sz="1650" spc="4" baseline="5270" dirty="0" smtClean="0">
                <a:latin typeface="Arial"/>
                <a:cs typeface="Arial"/>
              </a:rPr>
              <a:t>κ</a:t>
            </a: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0" baseline="-16564" dirty="0" smtClean="0">
                <a:latin typeface="Arial"/>
                <a:cs typeface="Arial"/>
              </a:rPr>
              <a:t>GS  </a:t>
            </a:r>
            <a:r>
              <a:rPr sz="1650" spc="0" baseline="5270" dirty="0" smtClean="0">
                <a:latin typeface="Arial"/>
                <a:cs typeface="Arial"/>
              </a:rPr>
              <a:t>-</a:t>
            </a:r>
            <a:r>
              <a:rPr sz="1650" spc="4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4" baseline="-16564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)</a:t>
            </a:r>
            <a:r>
              <a:rPr sz="1650" spc="5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4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3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function</a:t>
            </a:r>
            <a:r>
              <a:rPr sz="1650" spc="11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f</a:t>
            </a:r>
            <a:r>
              <a:rPr sz="1650" spc="3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4" baseline="-16564" dirty="0" smtClean="0">
                <a:latin typeface="Arial"/>
                <a:cs typeface="Arial"/>
              </a:rPr>
              <a:t>G</a:t>
            </a:r>
            <a:r>
              <a:rPr sz="1050" spc="0" baseline="-16564" dirty="0" smtClean="0">
                <a:latin typeface="Arial"/>
                <a:cs typeface="Arial"/>
              </a:rPr>
              <a:t>S</a:t>
            </a:r>
            <a:r>
              <a:rPr sz="1050" spc="191" baseline="-16564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4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4" baseline="-16564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5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and</a:t>
            </a:r>
            <a:r>
              <a:rPr sz="1650" spc="2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does</a:t>
            </a:r>
            <a:r>
              <a:rPr sz="1650" spc="2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n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t</a:t>
            </a:r>
            <a:r>
              <a:rPr sz="1650" spc="3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</a:t>
            </a:r>
            <a:r>
              <a:rPr sz="1650" spc="-4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pend</a:t>
            </a:r>
            <a:r>
              <a:rPr sz="1650" spc="13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12700" marR="27243">
              <a:lnSpc>
                <a:spcPts val="1240"/>
              </a:lnSpc>
            </a:pP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8282" dirty="0" smtClean="0">
                <a:latin typeface="Arial"/>
                <a:cs typeface="Arial"/>
              </a:rPr>
              <a:t>DS</a:t>
            </a:r>
            <a:r>
              <a:rPr sz="1050" spc="140" baseline="-8282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(to</a:t>
            </a:r>
            <a:r>
              <a:rPr sz="1650" spc="-27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a</a:t>
            </a:r>
            <a:r>
              <a:rPr sz="1650" spc="-11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first</a:t>
            </a:r>
            <a:r>
              <a:rPr sz="1650" spc="-32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degree),</a:t>
            </a:r>
            <a:r>
              <a:rPr sz="1650" spc="-55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so</a:t>
            </a:r>
            <a:r>
              <a:rPr sz="1650" spc="-16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increasing</a:t>
            </a:r>
            <a:r>
              <a:rPr sz="1650" spc="-50" baseline="7905" dirty="0" smtClean="0">
                <a:latin typeface="Arial"/>
                <a:cs typeface="Arial"/>
              </a:rPr>
              <a:t> </a:t>
            </a:r>
            <a:r>
              <a:rPr sz="1650" spc="4" baseline="7905" dirty="0" smtClean="0">
                <a:latin typeface="Arial"/>
                <a:cs typeface="Arial"/>
              </a:rPr>
              <a:t>V</a:t>
            </a:r>
            <a:r>
              <a:rPr sz="1050" spc="0" baseline="-8282" dirty="0" smtClean="0">
                <a:latin typeface="Arial"/>
                <a:cs typeface="Arial"/>
              </a:rPr>
              <a:t>DS</a:t>
            </a:r>
            <a:r>
              <a:rPr sz="1050" spc="135" baseline="-8282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further</a:t>
            </a:r>
            <a:r>
              <a:rPr sz="1650" spc="-51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does</a:t>
            </a:r>
            <a:r>
              <a:rPr sz="1650" spc="-28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not</a:t>
            </a:r>
            <a:r>
              <a:rPr sz="1650" spc="-25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yield</a:t>
            </a:r>
            <a:r>
              <a:rPr sz="1650" spc="-7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more</a:t>
            </a:r>
            <a:r>
              <a:rPr sz="1650" spc="-34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current.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8720" y="4928006"/>
            <a:ext cx="4848241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To</a:t>
            </a:r>
            <a:r>
              <a:rPr sz="1650" spc="-1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reduce</a:t>
            </a:r>
            <a:r>
              <a:rPr sz="1650" spc="-4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complexity,</a:t>
            </a:r>
            <a:r>
              <a:rPr sz="1650" spc="-5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we</a:t>
            </a:r>
            <a:r>
              <a:rPr sz="1650" spc="-1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assume</a:t>
            </a:r>
            <a:r>
              <a:rPr sz="1650" spc="-4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DSAT</a:t>
            </a:r>
            <a:r>
              <a:rPr sz="1050" spc="181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-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constant</a:t>
            </a:r>
            <a:r>
              <a:rPr sz="1650" spc="-5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and</a:t>
            </a:r>
            <a:r>
              <a:rPr sz="1650" spc="-1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κ</a:t>
            </a:r>
            <a:r>
              <a:rPr sz="1650" spc="-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8727" y="5207539"/>
            <a:ext cx="6050684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C</a:t>
            </a:r>
            <a:r>
              <a:rPr sz="1650" spc="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nclusion:</a:t>
            </a:r>
            <a:r>
              <a:rPr sz="1650" spc="-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When</a:t>
            </a:r>
            <a:r>
              <a:rPr sz="1650" spc="26" baseline="5270" dirty="0" smtClean="0">
                <a:latin typeface="Arial"/>
                <a:cs typeface="Arial"/>
              </a:rPr>
              <a:t> </a:t>
            </a:r>
            <a:r>
              <a:rPr sz="1650" spc="4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050" spc="190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&lt;</a:t>
            </a:r>
            <a:r>
              <a:rPr sz="1650" spc="4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GS </a:t>
            </a:r>
            <a:r>
              <a:rPr sz="1050" spc="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-</a:t>
            </a:r>
            <a:r>
              <a:rPr sz="1650" spc="4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4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5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the</a:t>
            </a:r>
            <a:r>
              <a:rPr sz="1650" spc="3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channel</a:t>
            </a:r>
            <a:r>
              <a:rPr sz="1650" spc="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4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not</a:t>
            </a:r>
            <a:r>
              <a:rPr sz="1650" spc="3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pinched-off.</a:t>
            </a:r>
            <a:r>
              <a:rPr sz="1650" spc="-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For</a:t>
            </a:r>
            <a:r>
              <a:rPr sz="1650" spc="3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</a:t>
            </a:r>
            <a:r>
              <a:rPr sz="1650" spc="-9" baseline="5270" dirty="0" smtClean="0">
                <a:latin typeface="Arial"/>
                <a:cs typeface="Arial"/>
              </a:rPr>
              <a:t>m</a:t>
            </a:r>
            <a:r>
              <a:rPr sz="1650" spc="0" baseline="5270" dirty="0" smtClean="0">
                <a:latin typeface="Arial"/>
                <a:cs typeface="Arial"/>
              </a:rPr>
              <a:t>all</a:t>
            </a:r>
            <a:r>
              <a:rPr sz="1650" spc="29" baseline="5270" dirty="0" smtClean="0">
                <a:latin typeface="Arial"/>
                <a:cs typeface="Arial"/>
              </a:rPr>
              <a:t> </a:t>
            </a:r>
            <a:r>
              <a:rPr sz="1650" spc="9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8713" y="5304301"/>
            <a:ext cx="547380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0" baseline="-12423" dirty="0" smtClean="0">
                <a:latin typeface="Arial"/>
                <a:cs typeface="Arial"/>
              </a:rPr>
              <a:t>DS </a:t>
            </a:r>
            <a:r>
              <a:rPr sz="1050" spc="57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&lt;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9205" y="5304301"/>
            <a:ext cx="574066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DSA</a:t>
            </a:r>
            <a:r>
              <a:rPr sz="1050" spc="4" baseline="-12423" dirty="0" smtClean="0">
                <a:latin typeface="Arial"/>
                <a:cs typeface="Arial"/>
              </a:rPr>
              <a:t>T</a:t>
            </a:r>
            <a:r>
              <a:rPr sz="1650" spc="-4" baseline="7905" dirty="0" smtClean="0">
                <a:latin typeface="Arial"/>
                <a:cs typeface="Arial"/>
              </a:rPr>
              <a:t>)</a:t>
            </a:r>
            <a:r>
              <a:rPr sz="1650" spc="0" baseline="7905" dirty="0" smtClean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6391" y="5304301"/>
            <a:ext cx="4921423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-4" baseline="5270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ransistor</a:t>
            </a:r>
            <a:r>
              <a:rPr sz="1650" spc="6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10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linear</a:t>
            </a:r>
            <a:r>
              <a:rPr sz="1650" spc="8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d</a:t>
            </a:r>
            <a:r>
              <a:rPr sz="1650" spc="9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 </a:t>
            </a:r>
            <a:r>
              <a:rPr sz="1050" spc="45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106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p</a:t>
            </a:r>
            <a:r>
              <a:rPr sz="1650" spc="0" baseline="5270" dirty="0" smtClean="0">
                <a:latin typeface="Arial"/>
                <a:cs typeface="Arial"/>
              </a:rPr>
              <a:t>ro</a:t>
            </a:r>
            <a:r>
              <a:rPr sz="1650" spc="-4" baseline="5270" dirty="0" smtClean="0">
                <a:latin typeface="Arial"/>
                <a:cs typeface="Arial"/>
              </a:rPr>
              <a:t>p</a:t>
            </a:r>
            <a:r>
              <a:rPr sz="1650" spc="0" baseline="5270" dirty="0" smtClean="0">
                <a:latin typeface="Arial"/>
                <a:cs typeface="Arial"/>
              </a:rPr>
              <a:t>ortional</a:t>
            </a:r>
            <a:r>
              <a:rPr sz="1650" spc="5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to</a:t>
            </a:r>
            <a:r>
              <a:rPr sz="1650" spc="10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r>
              <a:rPr sz="1650" spc="14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H</a:t>
            </a:r>
            <a:r>
              <a:rPr sz="1650" spc="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w</a:t>
            </a:r>
            <a:r>
              <a:rPr sz="1650" spc="4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ver,</a:t>
            </a:r>
            <a:r>
              <a:rPr sz="1650" spc="6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when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8601" y="5401062"/>
            <a:ext cx="1008866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        </a:t>
            </a:r>
            <a:r>
              <a:rPr sz="1050" spc="41" baseline="-12423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DSAT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2171" y="5401061"/>
            <a:ext cx="154330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3367" y="5401061"/>
            <a:ext cx="1144679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(b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less</a:t>
            </a:r>
            <a:r>
              <a:rPr sz="1100" spc="2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7690" y="5401062"/>
            <a:ext cx="335586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7903" y="5401062"/>
            <a:ext cx="3481566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-</a:t>
            </a:r>
            <a:r>
              <a:rPr sz="1650" spc="24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-4" baseline="5270" dirty="0" smtClean="0">
                <a:latin typeface="Arial"/>
                <a:cs typeface="Arial"/>
              </a:rPr>
              <a:t>)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25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cu</a:t>
            </a:r>
            <a:r>
              <a:rPr sz="1650" spc="-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rent</a:t>
            </a:r>
            <a:r>
              <a:rPr sz="1650" spc="21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</a:t>
            </a:r>
            <a:r>
              <a:rPr sz="1650" spc="4" baseline="5270" dirty="0" smtClean="0">
                <a:latin typeface="Arial"/>
                <a:cs typeface="Arial"/>
              </a:rPr>
              <a:t>i</a:t>
            </a:r>
            <a:r>
              <a:rPr sz="1650" spc="9" baseline="5270" dirty="0" smtClean="0">
                <a:latin typeface="Arial"/>
                <a:cs typeface="Arial"/>
              </a:rPr>
              <a:t>l</a:t>
            </a:r>
            <a:r>
              <a:rPr sz="1650" spc="0" baseline="5270" dirty="0" smtClean="0">
                <a:latin typeface="Arial"/>
                <a:cs typeface="Arial"/>
              </a:rPr>
              <a:t>l</a:t>
            </a:r>
            <a:r>
              <a:rPr sz="1650" spc="23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not</a:t>
            </a:r>
            <a:r>
              <a:rPr sz="1650" spc="23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increase</a:t>
            </a:r>
            <a:r>
              <a:rPr sz="1650" spc="19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fu</a:t>
            </a:r>
            <a:r>
              <a:rPr sz="1650" spc="-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t</a:t>
            </a:r>
            <a:r>
              <a:rPr sz="1650" spc="-4" baseline="5270" dirty="0" smtClean="0">
                <a:latin typeface="Arial"/>
                <a:cs typeface="Arial"/>
              </a:rPr>
              <a:t>h</a:t>
            </a:r>
            <a:r>
              <a:rPr sz="1650" spc="0" baseline="5270" dirty="0" smtClean="0">
                <a:latin typeface="Arial"/>
                <a:cs typeface="Arial"/>
              </a:rPr>
              <a:t>er</a:t>
            </a:r>
            <a:r>
              <a:rPr sz="1650" spc="22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even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8717" y="5497823"/>
            <a:ext cx="6050910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though</a:t>
            </a:r>
            <a:r>
              <a:rPr sz="1650" spc="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we</a:t>
            </a:r>
            <a:r>
              <a:rPr sz="1650" spc="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increase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r>
              <a:rPr sz="1650" spc="6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Transist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r</a:t>
            </a:r>
            <a:r>
              <a:rPr sz="1650" spc="-1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3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in</a:t>
            </a:r>
            <a:r>
              <a:rPr sz="1650" spc="3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velocity</a:t>
            </a:r>
            <a:r>
              <a:rPr sz="1650" spc="-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sat</a:t>
            </a:r>
            <a:r>
              <a:rPr sz="1650" spc="-4" baseline="5270" dirty="0" smtClean="0">
                <a:latin typeface="Arial"/>
                <a:cs typeface="Arial"/>
              </a:rPr>
              <a:t>u</a:t>
            </a:r>
            <a:r>
              <a:rPr sz="1650" spc="0" baseline="5270" dirty="0" smtClean="0">
                <a:latin typeface="Arial"/>
                <a:cs typeface="Arial"/>
              </a:rPr>
              <a:t>r</a:t>
            </a:r>
            <a:r>
              <a:rPr sz="1650" spc="-4" baseline="5270" dirty="0" smtClean="0">
                <a:latin typeface="Arial"/>
                <a:cs typeface="Arial"/>
              </a:rPr>
              <a:t>a</a:t>
            </a:r>
            <a:r>
              <a:rPr sz="1650" spc="0" baseline="5270" dirty="0" smtClean="0">
                <a:latin typeface="Arial"/>
                <a:cs typeface="Arial"/>
              </a:rPr>
              <a:t>tion,</a:t>
            </a:r>
            <a:r>
              <a:rPr sz="1650" spc="-21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a</a:t>
            </a:r>
            <a:r>
              <a:rPr sz="1650" spc="0" baseline="5270" dirty="0" smtClean="0">
                <a:latin typeface="Arial"/>
                <a:cs typeface="Arial"/>
              </a:rPr>
              <a:t>nd</a:t>
            </a:r>
            <a:r>
              <a:rPr sz="1650" spc="2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</a:t>
            </a:r>
            <a:r>
              <a:rPr sz="1650" spc="-4" baseline="5270" dirty="0" smtClean="0">
                <a:latin typeface="Arial"/>
                <a:cs typeface="Arial"/>
              </a:rPr>
              <a:t>u</a:t>
            </a:r>
            <a:r>
              <a:rPr sz="1650" spc="0" baseline="5270" dirty="0" smtClean="0">
                <a:latin typeface="Arial"/>
                <a:cs typeface="Arial"/>
              </a:rPr>
              <a:t>rre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t</a:t>
            </a:r>
            <a:r>
              <a:rPr sz="1650" spc="-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3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given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96" y="5594584"/>
            <a:ext cx="1371379" cy="122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by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DSAT</a:t>
            </a:r>
            <a:r>
              <a:rPr sz="1050" spc="178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equation.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28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8650" y="3326068"/>
            <a:ext cx="6034277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Oth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8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ef</a:t>
            </a:r>
            <a:r>
              <a:rPr sz="1100" spc="0" dirty="0" smtClean="0">
                <a:latin typeface="Arial"/>
                <a:cs typeface="Arial"/>
              </a:rPr>
              <a:t>fec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8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ur</a:t>
            </a:r>
            <a:r>
              <a:rPr sz="1100" spc="0" dirty="0" smtClean="0">
                <a:latin typeface="Arial"/>
                <a:cs typeface="Arial"/>
              </a:rPr>
              <a:t>ther</a:t>
            </a:r>
            <a:r>
              <a:rPr sz="1100" spc="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uce</a:t>
            </a:r>
            <a:r>
              <a:rPr sz="1100" spc="8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amou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7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0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rre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10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like</a:t>
            </a:r>
            <a:r>
              <a:rPr sz="1100" spc="9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mobil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ty</a:t>
            </a:r>
            <a:r>
              <a:rPr sz="1100" spc="7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</a:t>
            </a:r>
            <a:r>
              <a:rPr sz="1100" spc="-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radation</a:t>
            </a:r>
            <a:r>
              <a:rPr sz="1100" spc="5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 slows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surface</a:t>
            </a:r>
            <a:r>
              <a:rPr sz="1100" spc="-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mobility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carriers</a:t>
            </a:r>
            <a:r>
              <a:rPr sz="1100" spc="-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wrt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bulk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mobility).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50" y="3702393"/>
            <a:ext cx="6034179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han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reducing</a:t>
            </a:r>
            <a:r>
              <a:rPr sz="1100" spc="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ply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does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have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significant</a:t>
            </a:r>
            <a:r>
              <a:rPr sz="1100" spc="1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 effect</a:t>
            </a:r>
            <a:r>
              <a:rPr sz="1100" spc="-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flow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(as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it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does</a:t>
            </a:r>
            <a:r>
              <a:rPr sz="1100" spc="-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long-channel</a:t>
            </a:r>
            <a:r>
              <a:rPr sz="1100" spc="-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devices).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33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48650" y="3326069"/>
            <a:ext cx="1445718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L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r>
              <a:rPr sz="1050" spc="12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1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drawn</a:t>
            </a:r>
            <a:r>
              <a:rPr sz="1650" spc="-2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length.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8643" y="3605602"/>
            <a:ext cx="2908732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Note</a:t>
            </a:r>
            <a:r>
              <a:rPr sz="1650" spc="17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the</a:t>
            </a:r>
            <a:r>
              <a:rPr sz="1650" spc="17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linear</a:t>
            </a:r>
            <a:r>
              <a:rPr sz="1650" spc="17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depen</a:t>
            </a:r>
            <a:r>
              <a:rPr sz="1650" spc="-4" baseline="5270" dirty="0" smtClean="0">
                <a:latin typeface="Arial"/>
                <a:cs typeface="Arial"/>
              </a:rPr>
              <a:t>d</a:t>
            </a:r>
            <a:r>
              <a:rPr sz="1650" spc="0" baseline="5270" dirty="0" smtClean="0">
                <a:latin typeface="Arial"/>
                <a:cs typeface="Arial"/>
              </a:rPr>
              <a:t>ence</a:t>
            </a:r>
            <a:r>
              <a:rPr sz="1650" spc="139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f</a:t>
            </a:r>
            <a:r>
              <a:rPr sz="1650" spc="18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 </a:t>
            </a:r>
            <a:r>
              <a:rPr sz="1050" spc="124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4028" y="3605602"/>
            <a:ext cx="335426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5792" y="3605602"/>
            <a:ext cx="2768198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19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</a:t>
            </a:r>
            <a:r>
              <a:rPr sz="1100" spc="1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sat</a:t>
            </a:r>
            <a:r>
              <a:rPr sz="1100" spc="-4" dirty="0" smtClean="0">
                <a:latin typeface="Arial"/>
                <a:cs typeface="Arial"/>
              </a:rPr>
              <a:t>ur</a:t>
            </a:r>
            <a:r>
              <a:rPr sz="1100" spc="0" dirty="0" smtClean="0">
                <a:latin typeface="Arial"/>
                <a:cs typeface="Arial"/>
              </a:rPr>
              <a:t>ation</a:t>
            </a:r>
            <a:r>
              <a:rPr sz="1100" spc="1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9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clear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8740" y="3702365"/>
            <a:ext cx="4381025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observable</a:t>
            </a:r>
            <a:r>
              <a:rPr sz="1100" spc="-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from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spacing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between</a:t>
            </a:r>
            <a:r>
              <a:rPr sz="1100" spc="-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different</a:t>
            </a:r>
            <a:r>
              <a:rPr sz="1100" spc="-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curves.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8739" y="3981926"/>
            <a:ext cx="6051989" cy="21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locity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at</a:t>
            </a:r>
            <a:r>
              <a:rPr sz="1100" spc="0" dirty="0" smtClean="0">
                <a:latin typeface="Arial"/>
                <a:cs typeface="Arial"/>
              </a:rPr>
              <a:t>uration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causes</a:t>
            </a:r>
            <a:r>
              <a:rPr sz="1100" spc="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tur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te</a:t>
            </a:r>
            <a:r>
              <a:rPr sz="1100" spc="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substa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tial</a:t>
            </a:r>
            <a:r>
              <a:rPr sz="1100" spc="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smaller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lues</a:t>
            </a:r>
            <a:r>
              <a:rPr sz="1100" spc="5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  <a:p>
            <a:pPr marL="12700" marR="27243">
              <a:lnSpc>
                <a:spcPts val="1355"/>
              </a:lnSpc>
              <a:spcBef>
                <a:spcPts val="6"/>
              </a:spcBef>
            </a:pP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7905" dirty="0" smtClean="0">
                <a:latin typeface="Arial"/>
                <a:cs typeface="Arial"/>
              </a:rPr>
              <a:t>,</a:t>
            </a:r>
            <a:r>
              <a:rPr sz="1650" spc="31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resulting</a:t>
            </a:r>
            <a:r>
              <a:rPr sz="1650" spc="-51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in</a:t>
            </a:r>
            <a:r>
              <a:rPr sz="1650" spc="-8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a</a:t>
            </a:r>
            <a:r>
              <a:rPr sz="1650" spc="-11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substantial</a:t>
            </a:r>
            <a:r>
              <a:rPr sz="1650" spc="-62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drop</a:t>
            </a:r>
            <a:r>
              <a:rPr sz="1650" spc="-26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in</a:t>
            </a:r>
            <a:r>
              <a:rPr sz="1650" spc="-8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current</a:t>
            </a:r>
            <a:r>
              <a:rPr sz="1650" spc="-49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drive</a:t>
            </a:r>
            <a:r>
              <a:rPr sz="1650" spc="-28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for</a:t>
            </a:r>
            <a:r>
              <a:rPr sz="1650" spc="-22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high</a:t>
            </a:r>
            <a:r>
              <a:rPr sz="1650" spc="-20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drain</a:t>
            </a:r>
            <a:r>
              <a:rPr sz="1650" spc="-29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voltages.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8676" y="4358218"/>
            <a:ext cx="574314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Eg.:</a:t>
            </a:r>
            <a:r>
              <a:rPr sz="1100" spc="19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6232" y="4358218"/>
            <a:ext cx="335176" cy="12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0511" y="4358188"/>
            <a:ext cx="1017850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19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.5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207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1548" y="4358188"/>
            <a:ext cx="328745" cy="122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DS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8680" y="4358188"/>
            <a:ext cx="3705168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19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2.</a:t>
            </a:r>
            <a:r>
              <a:rPr sz="1100" spc="0" dirty="0" smtClean="0">
                <a:latin typeface="Arial"/>
                <a:cs typeface="Arial"/>
              </a:rPr>
              <a:t>5</a:t>
            </a:r>
            <a:r>
              <a:rPr sz="1100" spc="20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V,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dr</a:t>
            </a:r>
            <a:r>
              <a:rPr sz="1100" spc="0" dirty="0" smtClean="0">
                <a:latin typeface="Arial"/>
                <a:cs typeface="Arial"/>
              </a:rPr>
              <a:t>ain</a:t>
            </a:r>
            <a:r>
              <a:rPr sz="1100" spc="19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19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sho</a:t>
            </a:r>
            <a:r>
              <a:rPr sz="1100" spc="-4" dirty="0" smtClean="0">
                <a:latin typeface="Arial"/>
                <a:cs typeface="Arial"/>
              </a:rPr>
              <a:t>rt</a:t>
            </a:r>
            <a:r>
              <a:rPr sz="1100" spc="0" dirty="0" smtClean="0">
                <a:latin typeface="Arial"/>
                <a:cs typeface="Arial"/>
              </a:rPr>
              <a:t>-channel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11" y="4454952"/>
            <a:ext cx="6047687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device</a:t>
            </a:r>
            <a:r>
              <a:rPr sz="1100" spc="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7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only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40%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respo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ding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lue</a:t>
            </a:r>
            <a:r>
              <a:rPr sz="1100" spc="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7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long</a:t>
            </a:r>
            <a:r>
              <a:rPr sz="1100" spc="-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</a:t>
            </a:r>
            <a:r>
              <a:rPr sz="1100" spc="4" dirty="0" smtClean="0">
                <a:latin typeface="Arial"/>
                <a:cs typeface="Arial"/>
              </a:rPr>
              <a:t>ic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(220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ts val="1190"/>
              </a:lnSpc>
            </a:pPr>
            <a:r>
              <a:rPr sz="1100" spc="0" dirty="0" smtClean="0">
                <a:latin typeface="Arial"/>
                <a:cs typeface="Arial"/>
              </a:rPr>
              <a:t>μA</a:t>
            </a:r>
            <a:r>
              <a:rPr sz="1100" spc="-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versus</a:t>
            </a:r>
            <a:r>
              <a:rPr sz="1100" spc="-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540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μA).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curve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long-channel</a:t>
            </a:r>
            <a:r>
              <a:rPr sz="1100" spc="-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p.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58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1053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4</cp:revision>
  <dcterms:created xsi:type="dcterms:W3CDTF">2018-11-11T05:58:27Z</dcterms:created>
  <dcterms:modified xsi:type="dcterms:W3CDTF">2018-11-11T07:03:39Z</dcterms:modified>
</cp:coreProperties>
</file>